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9" r:id="rId2"/>
    <p:sldId id="322" r:id="rId3"/>
    <p:sldId id="323" r:id="rId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5500"/>
    <a:srgbClr val="B08600"/>
    <a:srgbClr val="B85C00"/>
    <a:srgbClr val="CC6600"/>
    <a:srgbClr val="934607"/>
    <a:srgbClr val="004A64"/>
    <a:srgbClr val="9C4A06"/>
    <a:srgbClr val="7D3005"/>
    <a:srgbClr val="C05B08"/>
    <a:srgbClr val="BC59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94660"/>
  </p:normalViewPr>
  <p:slideViewPr>
    <p:cSldViewPr>
      <p:cViewPr>
        <p:scale>
          <a:sx n="100" d="100"/>
          <a:sy n="100" d="100"/>
        </p:scale>
        <p:origin x="-486" y="14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2E45-9AD4-4E51-9AF3-910C2D7C6B63}" type="datetimeFigureOut">
              <a:rPr lang="kk-KZ" smtClean="0"/>
              <a:pPr/>
              <a:t>14.05.2020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1CA05-0969-491A-99FA-E2972B097E68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0257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55574" y="2318448"/>
            <a:ext cx="3738300" cy="4085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079970" y="2331329"/>
            <a:ext cx="3500462" cy="41114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5043" y="1142985"/>
            <a:ext cx="8727438" cy="70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96501" y="380691"/>
            <a:ext cx="693109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Қазақстан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Республикасының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білім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және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ғылым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министрлігі</a:t>
            </a:r>
            <a:endParaRPr lang="ru-RU" altLang="ru-RU" sz="1600" b="1" dirty="0">
              <a:solidFill>
                <a:srgbClr val="215968"/>
              </a:solidFill>
              <a:latin typeface="Century Gothic" pitchFamily="34" charset="0"/>
              <a:cs typeface="Gautami" pitchFamily="34" charset="0"/>
            </a:endParaRPr>
          </a:p>
        </p:txBody>
      </p:sp>
      <p:sp>
        <p:nvSpPr>
          <p:cNvPr id="8" name="object 3"/>
          <p:cNvSpPr/>
          <p:nvPr/>
        </p:nvSpPr>
        <p:spPr>
          <a:xfrm>
            <a:off x="155574" y="2170197"/>
            <a:ext cx="7501641" cy="45719"/>
          </a:xfrm>
          <a:custGeom>
            <a:avLst/>
            <a:gdLst/>
            <a:ahLst/>
            <a:cxnLst/>
            <a:rect l="l" t="t" r="r" b="b"/>
            <a:pathLst>
              <a:path w="7980045">
                <a:moveTo>
                  <a:pt x="0" y="0"/>
                </a:moveTo>
                <a:lnTo>
                  <a:pt x="7979640" y="0"/>
                </a:lnTo>
              </a:path>
            </a:pathLst>
          </a:custGeom>
          <a:ln w="31791">
            <a:solidFill>
              <a:srgbClr val="D47C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57216" y="2170196"/>
            <a:ext cx="165369" cy="4355148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3798521"/>
                </a:moveTo>
                <a:lnTo>
                  <a:pt x="0" y="0"/>
                </a:lnTo>
              </a:path>
            </a:pathLst>
          </a:custGeom>
          <a:ln w="31791">
            <a:solidFill>
              <a:srgbClr val="D47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5"/>
          <p:cNvSpPr/>
          <p:nvPr/>
        </p:nvSpPr>
        <p:spPr>
          <a:xfrm>
            <a:off x="155575" y="6525344"/>
            <a:ext cx="7501640" cy="45719"/>
          </a:xfrm>
          <a:custGeom>
            <a:avLst/>
            <a:gdLst/>
            <a:ahLst/>
            <a:cxnLst/>
            <a:rect l="l" t="t" r="r" b="b"/>
            <a:pathLst>
              <a:path w="7980045">
                <a:moveTo>
                  <a:pt x="0" y="0"/>
                </a:moveTo>
                <a:lnTo>
                  <a:pt x="7979640" y="0"/>
                </a:lnTo>
              </a:path>
            </a:pathLst>
          </a:custGeom>
          <a:ln w="23843">
            <a:solidFill>
              <a:srgbClr val="D874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9"/>
          <p:cNvSpPr txBox="1"/>
          <p:nvPr/>
        </p:nvSpPr>
        <p:spPr>
          <a:xfrm>
            <a:off x="307975" y="2357430"/>
            <a:ext cx="3585900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Білім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алушыларды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ағымдағы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бақылау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Century Gothic" pitchFamily="34" charset="0"/>
            </a:endParaRPr>
          </a:p>
          <a:p>
            <a:pPr algn="ctr"/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пән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/модуль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бойынша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күнделікті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тапсырмаларды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орындау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деңгейіне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қарай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бағалау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түрінде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жүргізіледі</a:t>
            </a:r>
            <a:r>
              <a:rPr lang="ru-RU" sz="120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endParaRPr lang="ru-RU" sz="1200" dirty="0">
              <a:solidFill>
                <a:srgbClr val="904406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29" name="object 24"/>
          <p:cNvSpPr txBox="1"/>
          <p:nvPr/>
        </p:nvSpPr>
        <p:spPr>
          <a:xfrm>
            <a:off x="7676648" y="3536224"/>
            <a:ext cx="1643074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ҚР 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білім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және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ғылым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министрінің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бұйрығы</a:t>
            </a:r>
            <a:r>
              <a:rPr lang="ru-RU" sz="80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</a:t>
            </a:r>
            <a:endParaRPr lang="ru-RU" sz="800" kern="150" dirty="0">
              <a:solidFill>
                <a:schemeClr val="tx1">
                  <a:lumMod val="75000"/>
                  <a:lumOff val="25000"/>
                </a:schemeClr>
              </a:solidFill>
              <a:latin typeface="Bookman Old Style" panose="02050604050505020204" pitchFamily="18" charset="0"/>
              <a:ea typeface="Times New Roman"/>
            </a:endParaRPr>
          </a:p>
          <a:p>
            <a:pPr marR="118110" indent="150495" algn="ctr"/>
            <a:r>
              <a:rPr lang="ru-RU" sz="80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18 </a:t>
            </a:r>
            <a:r>
              <a:rPr lang="ru-RU" sz="800" kern="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наурыз</a:t>
            </a:r>
            <a:r>
              <a:rPr lang="ru-RU" sz="80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2008 </a:t>
            </a:r>
            <a:r>
              <a:rPr lang="ru-RU" sz="800" kern="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жыл</a:t>
            </a:r>
            <a:endParaRPr lang="ru-RU" sz="800" kern="150" dirty="0">
              <a:solidFill>
                <a:schemeClr val="tx1">
                  <a:lumMod val="75000"/>
                  <a:lumOff val="25000"/>
                </a:schemeClr>
              </a:solidFill>
              <a:latin typeface="Bookman Old Style" panose="02050604050505020204" pitchFamily="18" charset="0"/>
              <a:ea typeface="Times New Roman"/>
            </a:endParaRP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№ 125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Bookman Old Style" panose="02050604050505020204" pitchFamily="18" charset="0"/>
              <a:cs typeface="Arial"/>
            </a:endParaRPr>
          </a:p>
        </p:txBody>
      </p:sp>
      <p:sp>
        <p:nvSpPr>
          <p:cNvPr id="30" name="object 24"/>
          <p:cNvSpPr txBox="1"/>
          <p:nvPr/>
        </p:nvSpPr>
        <p:spPr>
          <a:xfrm>
            <a:off x="7676648" y="4457650"/>
            <a:ext cx="164304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ҚР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денсаулық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сақтау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министрінің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бұйрығы</a:t>
            </a:r>
            <a:endParaRPr lang="ru-RU" sz="800" kern="15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  <a:ea typeface="Times New Roman"/>
            </a:endParaRPr>
          </a:p>
          <a:p>
            <a:pPr marR="118110" indent="150495" algn="ctr"/>
            <a:r>
              <a:rPr lang="ru-RU" sz="800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23 </a:t>
            </a:r>
            <a:r>
              <a:rPr lang="ru-RU" sz="800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сәуір</a:t>
            </a:r>
            <a:r>
              <a:rPr lang="ru-RU" sz="800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 2019 </a:t>
            </a:r>
            <a:r>
              <a:rPr lang="ru-RU" sz="800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жыл</a:t>
            </a:r>
            <a:endParaRPr lang="ru-RU" sz="800" kern="15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  <a:ea typeface="Times New Roman"/>
            </a:endParaRP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№ ҚР ДСМ-46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itchFamily="18" charset="0"/>
              <a:cs typeface="Arial"/>
            </a:endParaRPr>
          </a:p>
        </p:txBody>
      </p:sp>
      <p:sp>
        <p:nvSpPr>
          <p:cNvPr id="26" name="object 19"/>
          <p:cNvSpPr txBox="1"/>
          <p:nvPr/>
        </p:nvSpPr>
        <p:spPr>
          <a:xfrm>
            <a:off x="4131077" y="2318448"/>
            <a:ext cx="3495896" cy="11264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Білім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алушыларды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аралық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аттестаттау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Century Gothic" pitchFamily="34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білім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беру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бағдарламасының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мазмұнының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күрделілігіне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және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ерекшелігіне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ru-RU" sz="1130" dirty="0" err="1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қарай</a:t>
            </a:r>
            <a:r>
              <a:rPr lang="ru-RU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kk-KZ" sz="1130" dirty="0" smtClean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on-line форматта өткізілуі немесе кейінгі мерзімге жылжытылуы мүмкін</a:t>
            </a:r>
            <a:endParaRPr lang="ru-RU" sz="1130" dirty="0">
              <a:solidFill>
                <a:srgbClr val="904406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33" name="object 11"/>
          <p:cNvSpPr txBox="1"/>
          <p:nvPr/>
        </p:nvSpPr>
        <p:spPr>
          <a:xfrm>
            <a:off x="331599" y="980728"/>
            <a:ext cx="8257744" cy="784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Техникалық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және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кәсіптік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, орта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білімнен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кейінгі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білім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беру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ұйымдарындағы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білім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алушылардың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үлгерімін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ағымдағы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бақылау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аралық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және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қорытынды</a:t>
            </a: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7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аттесттаттау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1077" y="3457221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38" y="3386822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object 9"/>
          <p:cNvSpPr/>
          <p:nvPr/>
        </p:nvSpPr>
        <p:spPr>
          <a:xfrm>
            <a:off x="155575" y="2170196"/>
            <a:ext cx="152400" cy="4355148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3798521"/>
                </a:moveTo>
                <a:lnTo>
                  <a:pt x="0" y="0"/>
                </a:lnTo>
              </a:path>
            </a:pathLst>
          </a:custGeom>
          <a:ln w="31791">
            <a:solidFill>
              <a:srgbClr val="D47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9468" y="1959412"/>
            <a:ext cx="4762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862518" y="3537602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859927" y="4345305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bject 28"/>
          <p:cNvSpPr txBox="1"/>
          <p:nvPr/>
        </p:nvSpPr>
        <p:spPr>
          <a:xfrm>
            <a:off x="4202501" y="5380506"/>
            <a:ext cx="3377931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1200" dirty="0" smtClean="0">
                <a:latin typeface="Century Gothic" pitchFamily="34" charset="0"/>
              </a:rPr>
              <a:t>Тест </a:t>
            </a:r>
            <a:r>
              <a:rPr lang="ru-RU" sz="1200" dirty="0" err="1" smtClean="0">
                <a:latin typeface="Century Gothic" pitchFamily="34" charset="0"/>
              </a:rPr>
              <a:t>тапсырмалары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емтихан</a:t>
            </a:r>
            <a:r>
              <a:rPr lang="ru-RU" sz="1200" dirty="0" smtClean="0">
                <a:latin typeface="Century Gothic" pitchFamily="34" charset="0"/>
              </a:rPr>
              <a:t>         </a:t>
            </a:r>
          </a:p>
          <a:p>
            <a:pPr indent="450215">
              <a:spcAft>
                <a:spcPts val="0"/>
              </a:spcAft>
            </a:pP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сұрақтары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практикалық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және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шығармашылық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тапсырмалар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алдын</a:t>
            </a:r>
            <a:r>
              <a:rPr lang="ru-RU" sz="1200" dirty="0" smtClean="0">
                <a:latin typeface="Century Gothic" pitchFamily="34" charset="0"/>
              </a:rPr>
              <a:t> ала </a:t>
            </a:r>
            <a:r>
              <a:rPr lang="ru-RU" sz="1200" dirty="0" err="1" smtClean="0">
                <a:latin typeface="Century Gothic" pitchFamily="34" charset="0"/>
              </a:rPr>
              <a:t>жасалып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білім</a:t>
            </a:r>
            <a:r>
              <a:rPr lang="ru-RU" sz="1200" dirty="0" smtClean="0">
                <a:latin typeface="Century Gothic" pitchFamily="34" charset="0"/>
              </a:rPr>
              <a:t> беру </a:t>
            </a:r>
            <a:r>
              <a:rPr lang="ru-RU" sz="1200" dirty="0" err="1" smtClean="0">
                <a:latin typeface="Century Gothic" pitchFamily="34" charset="0"/>
              </a:rPr>
              <a:t>ұйымының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қашықтықтан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оқыту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порталына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салынып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білім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алушыларға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қол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жетімді</a:t>
            </a:r>
            <a:r>
              <a:rPr lang="ru-RU" sz="1200" dirty="0" smtClean="0">
                <a:latin typeface="Century Gothic" pitchFamily="34" charset="0"/>
              </a:rPr>
              <a:t> болу </a:t>
            </a:r>
            <a:r>
              <a:rPr lang="ru-RU" sz="1200" dirty="0" err="1" smtClean="0">
                <a:latin typeface="Century Gothic" pitchFamily="34" charset="0"/>
              </a:rPr>
              <a:t>керек</a:t>
            </a:r>
            <a:r>
              <a:rPr lang="ru-RU" sz="1200" dirty="0" smtClean="0">
                <a:latin typeface="Century Gothic" pitchFamily="34" charset="0"/>
              </a:rPr>
              <a:t>.</a:t>
            </a:r>
            <a:endParaRPr lang="ru-RU" sz="1200" dirty="0">
              <a:latin typeface="Century Gothic" pitchFamily="34" charset="0"/>
            </a:endParaRPr>
          </a:p>
        </p:txBody>
      </p:sp>
      <p:sp>
        <p:nvSpPr>
          <p:cNvPr id="34" name="object 35"/>
          <p:cNvSpPr txBox="1"/>
          <p:nvPr/>
        </p:nvSpPr>
        <p:spPr>
          <a:xfrm>
            <a:off x="307975" y="5387948"/>
            <a:ext cx="3471937" cy="1030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 marR="5080">
              <a:lnSpc>
                <a:spcPct val="93000"/>
              </a:lnSpc>
            </a:pPr>
            <a:r>
              <a:rPr lang="ru-RU" sz="1200" dirty="0" err="1" smtClean="0">
                <a:latin typeface="Century Gothic" pitchFamily="34" charset="0"/>
              </a:rPr>
              <a:t>Ағымдағы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бақылау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нысандары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err="1">
                <a:latin typeface="Century Gothic" pitchFamily="34" charset="0"/>
              </a:rPr>
              <a:t>меңгерілген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err="1">
                <a:latin typeface="Century Gothic" pitchFamily="34" charset="0"/>
              </a:rPr>
              <a:t>материалдың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err="1">
                <a:latin typeface="Century Gothic" pitchFamily="34" charset="0"/>
              </a:rPr>
              <a:t>мазмұнына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қарай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әртүрлі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болуы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мүмкін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kk-KZ" sz="1200" dirty="0" smtClean="0">
                <a:latin typeface="Century Gothic" pitchFamily="34" charset="0"/>
              </a:rPr>
              <a:t>(</a:t>
            </a:r>
            <a:r>
              <a:rPr lang="ru-RU" sz="1200" dirty="0" smtClean="0">
                <a:latin typeface="Century Gothic" pitchFamily="34" charset="0"/>
              </a:rPr>
              <a:t>тест, </a:t>
            </a:r>
            <a:r>
              <a:rPr lang="ru-RU" sz="1200" dirty="0" err="1" smtClean="0">
                <a:latin typeface="Century Gothic" pitchFamily="34" charset="0"/>
              </a:rPr>
              <a:t>рефераттар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практикалық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тапсырламалар</a:t>
            </a:r>
            <a:r>
              <a:rPr lang="ru-RU" sz="1200" dirty="0" smtClean="0">
                <a:latin typeface="Century Gothic" pitchFamily="34" charset="0"/>
              </a:rPr>
              <a:t>, </a:t>
            </a:r>
            <a:r>
              <a:rPr lang="ru-RU" sz="1200" dirty="0" err="1" smtClean="0">
                <a:latin typeface="Century Gothic" pitchFamily="34" charset="0"/>
              </a:rPr>
              <a:t>шығармашылық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тапсырмалар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және</a:t>
            </a:r>
            <a:r>
              <a:rPr lang="ru-RU" sz="1200" dirty="0" smtClean="0">
                <a:latin typeface="Century Gothic" pitchFamily="34" charset="0"/>
              </a:rPr>
              <a:t> </a:t>
            </a:r>
            <a:r>
              <a:rPr lang="ru-RU" sz="1200" dirty="0" err="1" smtClean="0">
                <a:latin typeface="Century Gothic" pitchFamily="34" charset="0"/>
              </a:rPr>
              <a:t>т.б</a:t>
            </a:r>
            <a:r>
              <a:rPr lang="ru-RU" sz="1200" dirty="0" smtClean="0">
                <a:latin typeface="Century Gothic" pitchFamily="34" charset="0"/>
              </a:rPr>
              <a:t>.</a:t>
            </a:r>
            <a:r>
              <a:rPr lang="kk-KZ" sz="1200" dirty="0" smtClean="0">
                <a:latin typeface="Century Gothic" pitchFamily="34" charset="0"/>
              </a:rPr>
              <a:t>)</a:t>
            </a:r>
            <a:endParaRPr sz="1200" dirty="0">
              <a:latin typeface="Century Gothic" pitchFamily="34" charset="0"/>
            </a:endParaRPr>
          </a:p>
        </p:txBody>
      </p:sp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34" y="5359504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1077" y="5299482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7" y="182488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object 24"/>
          <p:cNvSpPr txBox="1"/>
          <p:nvPr/>
        </p:nvSpPr>
        <p:spPr>
          <a:xfrm>
            <a:off x="7610192" y="2736385"/>
            <a:ext cx="164307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  <a:t/>
            </a:r>
            <a:b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</a:br>
            <a:r>
              <a:rPr lang="ru-RU" sz="800" b="1" dirty="0" err="1" smtClean="0">
                <a:solidFill>
                  <a:srgbClr val="646464"/>
                </a:solidFill>
                <a:latin typeface="Bookman Old Style" pitchFamily="18" charset="0"/>
              </a:rPr>
              <a:t>Қазақстан</a:t>
            </a:r>
            <a:r>
              <a:rPr lang="ru-RU" sz="800" b="1" dirty="0" smtClean="0">
                <a:solidFill>
                  <a:srgbClr val="646464"/>
                </a:solidFill>
                <a:latin typeface="Bookman Old Style" pitchFamily="18" charset="0"/>
              </a:rPr>
              <a:t> </a:t>
            </a:r>
            <a:r>
              <a:rPr lang="ru-RU" sz="800" b="1" dirty="0" err="1" smtClean="0">
                <a:solidFill>
                  <a:srgbClr val="646464"/>
                </a:solidFill>
                <a:latin typeface="Bookman Old Style" pitchFamily="18" charset="0"/>
              </a:rPr>
              <a:t>Республикасының</a:t>
            </a:r>
            <a:endParaRPr lang="ru-RU" sz="800" b="1" dirty="0">
              <a:solidFill>
                <a:srgbClr val="646464"/>
              </a:solidFill>
              <a:latin typeface="Bookman Old Style" pitchFamily="18" charset="0"/>
            </a:endParaRPr>
          </a:p>
          <a:p>
            <a:pPr marR="118110" indent="150495" algn="ctr"/>
            <a:r>
              <a:rPr lang="kk-KZ" sz="800" b="1" dirty="0" smtClean="0">
                <a:solidFill>
                  <a:srgbClr val="646464"/>
                </a:solidFill>
                <a:latin typeface="Bookman Old Style" pitchFamily="18" charset="0"/>
              </a:rPr>
              <a:t>«Білім туралы» заңы</a:t>
            </a:r>
            <a:endParaRPr lang="ru-RU" sz="800" b="1" dirty="0">
              <a:solidFill>
                <a:srgbClr val="646464"/>
              </a:solidFill>
              <a:latin typeface="Bookman Old Style" pitchFamily="18" charset="0"/>
            </a:endParaRPr>
          </a:p>
          <a:p>
            <a:pPr marR="118110" indent="150495" algn="ctr"/>
            <a:r>
              <a:rPr lang="ru-RU" sz="800" dirty="0" smtClean="0">
                <a:solidFill>
                  <a:srgbClr val="646464"/>
                </a:solidFill>
                <a:latin typeface="Bookman Old Style" pitchFamily="18" charset="0"/>
              </a:rPr>
              <a:t>27 </a:t>
            </a:r>
            <a:r>
              <a:rPr lang="ru-RU" sz="800" dirty="0" err="1" smtClean="0">
                <a:solidFill>
                  <a:srgbClr val="646464"/>
                </a:solidFill>
                <a:latin typeface="Bookman Old Style" pitchFamily="18" charset="0"/>
              </a:rPr>
              <a:t>шілде</a:t>
            </a:r>
            <a:r>
              <a:rPr lang="ru-RU" sz="800" dirty="0" smtClean="0">
                <a:solidFill>
                  <a:srgbClr val="646464"/>
                </a:solidFill>
                <a:latin typeface="Bookman Old Style" pitchFamily="18" charset="0"/>
              </a:rPr>
              <a:t> 2007 </a:t>
            </a:r>
            <a:r>
              <a:rPr lang="ru-RU" sz="800" dirty="0" err="1" smtClean="0">
                <a:solidFill>
                  <a:srgbClr val="646464"/>
                </a:solidFill>
                <a:latin typeface="Bookman Old Style" pitchFamily="18" charset="0"/>
              </a:rPr>
              <a:t>жыл</a:t>
            </a:r>
            <a:r>
              <a:rPr lang="ru-RU" sz="800" dirty="0" smtClean="0">
                <a:solidFill>
                  <a:srgbClr val="646464"/>
                </a:solidFill>
                <a:latin typeface="Bookman Old Style" pitchFamily="18" charset="0"/>
              </a:rPr>
              <a:t> </a:t>
            </a:r>
            <a:endParaRPr lang="ru-RU" sz="800" dirty="0">
              <a:solidFill>
                <a:srgbClr val="646464"/>
              </a:solidFill>
              <a:latin typeface="Bookman Old Style" pitchFamily="18" charset="0"/>
            </a:endParaRPr>
          </a:p>
          <a:p>
            <a:pPr marR="118110" indent="150495" algn="ctr"/>
            <a:r>
              <a:rPr lang="ru-RU" sz="800" dirty="0">
                <a:solidFill>
                  <a:srgbClr val="646464"/>
                </a:solidFill>
                <a:latin typeface="Bookman Old Style" pitchFamily="18" charset="0"/>
              </a:rPr>
              <a:t>№ 319-ІІІ</a:t>
            </a:r>
            <a:endParaRPr sz="800" dirty="0">
              <a:solidFill>
                <a:srgbClr val="646464"/>
              </a:solidFill>
              <a:latin typeface="Bookman Old Style" pitchFamily="18" charset="0"/>
              <a:cs typeface="Arial"/>
            </a:endParaRPr>
          </a:p>
        </p:txBody>
      </p:sp>
      <p:sp>
        <p:nvSpPr>
          <p:cNvPr id="39" name="object 28"/>
          <p:cNvSpPr txBox="1"/>
          <p:nvPr/>
        </p:nvSpPr>
        <p:spPr>
          <a:xfrm>
            <a:off x="266727" y="3303488"/>
            <a:ext cx="3627147" cy="176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361950"/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Мынандай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нысандарда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жүзеге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асырылады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: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  <a:p>
            <a:pPr indent="361950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1)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Телекоммуникациялық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құралдарды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қолдану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арқылы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Zoom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;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WhatsApp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и др.)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on-line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режимде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тікелей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байланыс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;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  <a:p>
            <a:pPr indent="361950"/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2)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Автоматтандырылған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тестілеу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кешендері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Рlatonus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Google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Classroom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Moodle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EduPage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және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т.б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.);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  <a:p>
            <a:pPr indent="361950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3)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Жазбаша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жеке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тапсырмаларды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тексеру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(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электронды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почта,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мессенджерлер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: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WhatsApp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Telegramm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және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т.б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.).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4190059" y="3463977"/>
            <a:ext cx="3377931" cy="176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361950">
              <a:spcAft>
                <a:spcPts val="0"/>
              </a:spcAft>
            </a:pPr>
            <a:r>
              <a:rPr lang="ru-RU" sz="1150" kern="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Ұсынылатын</a:t>
            </a:r>
            <a:r>
              <a:rPr lang="ru-RU" sz="115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kern="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өткізу</a:t>
            </a:r>
            <a:r>
              <a:rPr lang="ru-RU" sz="115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kern="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түрлері</a:t>
            </a:r>
            <a:r>
              <a:rPr lang="ru-RU" sz="1150" kern="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:</a:t>
            </a:r>
            <a:endParaRPr lang="ru-RU" sz="1150" kern="15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Times New Roman"/>
            </a:endParaRPr>
          </a:p>
          <a:p>
            <a:pPr indent="361950">
              <a:spcAft>
                <a:spcPts val="0"/>
              </a:spcAft>
            </a:pP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1)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Автоматтандырылған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жүйелерді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қолдану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арқылы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тестілеу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Рlatonus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Google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Classroom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Moodle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EduPage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және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т.б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.);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Times New Roman"/>
            </a:endParaRPr>
          </a:p>
          <a:p>
            <a:pPr indent="361950">
              <a:spcAft>
                <a:spcPts val="0"/>
              </a:spcAft>
            </a:pP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2) 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Жеке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жобаларды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орындау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оff-line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);</a:t>
            </a:r>
          </a:p>
          <a:p>
            <a:pPr indent="361950">
              <a:spcAft>
                <a:spcPts val="0"/>
              </a:spcAft>
            </a:pP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3)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Практикалық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шығармашылық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тапсырмаларды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орындау</a:t>
            </a:r>
            <a:r>
              <a:rPr lang="ru-RU" sz="11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оff-line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);</a:t>
            </a:r>
          </a:p>
          <a:p>
            <a:pPr indent="361950" algn="just">
              <a:spcAft>
                <a:spcPts val="0"/>
              </a:spcAft>
            </a:pP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4)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n-line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режимде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емтихан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тапсыру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(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ауызша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немесе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жазбаша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нысанда</a:t>
            </a:r>
            <a:r>
              <a:rPr lang="ru-RU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).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entury Gothic" panose="020B0502020202020204" pitchFamily="34" charset="0"/>
            </a:endParaRPr>
          </a:p>
        </p:txBody>
      </p:sp>
      <p:cxnSp>
        <p:nvCxnSpPr>
          <p:cNvPr id="46" name="Прямая соединительная линия 45">
            <a:extLst>
              <a:ext uri="{FF2B5EF4-FFF2-40B4-BE49-F238E27FC236}">
                <a16:creationId xmlns="" xmlns:a16="http://schemas.microsoft.com/office/drawing/2014/main" id="{5C7A49AA-72C6-4A6B-A7E0-BD9E75D1FB26}"/>
              </a:ext>
            </a:extLst>
          </p:cNvPr>
          <p:cNvCxnSpPr/>
          <p:nvPr/>
        </p:nvCxnSpPr>
        <p:spPr>
          <a:xfrm>
            <a:off x="7869552" y="5152420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9BD3E9B-0BD8-4CE5-ADCB-3A3D3BED154A}"/>
              </a:ext>
            </a:extLst>
          </p:cNvPr>
          <p:cNvSpPr/>
          <p:nvPr/>
        </p:nvSpPr>
        <p:spPr>
          <a:xfrm>
            <a:off x="7726549" y="5195203"/>
            <a:ext cx="14687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8110" indent="150495" algn="ctr"/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ҚР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білім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және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ғылым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министрінің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800" b="1" kern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бұйрығы</a:t>
            </a:r>
            <a:r>
              <a:rPr lang="ru-RU" sz="800" b="1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</a:p>
          <a:p>
            <a:pPr marR="118110" algn="ctr"/>
            <a:r>
              <a:rPr lang="kk-KZ" sz="800" kern="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20 наурыз 2015 жыл</a:t>
            </a:r>
            <a:endParaRPr lang="en-US" sz="800" kern="15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№ 137 </a:t>
            </a:r>
          </a:p>
        </p:txBody>
      </p:sp>
    </p:spTree>
    <p:extLst>
      <p:ext uri="{BB962C8B-B14F-4D97-AF65-F5344CB8AC3E}">
        <p14:creationId xmlns:p14="http://schemas.microsoft.com/office/powerpoint/2010/main" val="16203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18" y="1142984"/>
            <a:ext cx="8752039" cy="70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39153" y="374827"/>
            <a:ext cx="7330024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Қазақстан</a:t>
            </a:r>
            <a:r>
              <a:rPr lang="ru-RU" altLang="ru-RU" sz="1600" b="1" dirty="0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Республикасының</a:t>
            </a:r>
            <a:r>
              <a:rPr lang="ru-RU" altLang="ru-RU" sz="1600" b="1" dirty="0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білім</a:t>
            </a:r>
            <a:r>
              <a:rPr lang="ru-RU" altLang="ru-RU" sz="1600" b="1" dirty="0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және</a:t>
            </a:r>
            <a:r>
              <a:rPr lang="ru-RU" altLang="ru-RU" sz="1600" b="1" dirty="0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ғылым</a:t>
            </a:r>
            <a:r>
              <a:rPr lang="ru-RU" altLang="ru-RU" sz="1600" b="1" dirty="0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министрлігі</a:t>
            </a:r>
            <a:endParaRPr lang="ru-RU" altLang="ru-RU" sz="1600" b="1" dirty="0">
              <a:solidFill>
                <a:srgbClr val="215968"/>
              </a:solidFill>
              <a:latin typeface="Century Gothic" pitchFamily="34" charset="0"/>
              <a:cs typeface="Gautami" pitchFamily="34" charset="0"/>
            </a:endParaRPr>
          </a:p>
        </p:txBody>
      </p:sp>
      <p:sp>
        <p:nvSpPr>
          <p:cNvPr id="33" name="object 11"/>
          <p:cNvSpPr txBox="1"/>
          <p:nvPr/>
        </p:nvSpPr>
        <p:spPr>
          <a:xfrm>
            <a:off x="428652" y="1191832"/>
            <a:ext cx="8550305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Техникалық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және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кәсіптік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орта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білімнен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кейінгі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беру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ұйымдарында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алушыларды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қорытынды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аттестаттау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36520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0228" y="3602466"/>
            <a:ext cx="34436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03</a:t>
            </a:r>
          </a:p>
          <a:p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Білім алушының идентификациялау жүргізіледі</a:t>
            </a:r>
            <a:r>
              <a:rPr lang="kk-KZ" sz="1200" dirty="0">
                <a:latin typeface="Century Gothic" pitchFamily="34" charset="0"/>
              </a:rPr>
              <a:t>, яғни қорытынды аттестаттау комиссиясының тарапынан үнемі бақылау болу керек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764" y="2079023"/>
            <a:ext cx="39350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01</a:t>
            </a:r>
          </a:p>
          <a:p>
            <a:r>
              <a:rPr lang="kk-KZ" sz="12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Оқу </a:t>
            </a:r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орнының интернет-ресурстарында </a:t>
            </a:r>
            <a:r>
              <a:rPr lang="kk-KZ" sz="1200" dirty="0">
                <a:latin typeface="Century Gothic" pitchFamily="34" charset="0"/>
              </a:rPr>
              <a:t>онлайн-кеңес, дипломдық жобаны қорғау немесе қорытынды емтиханды тапсыру процедурасының </a:t>
            </a:r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кестесі </a:t>
            </a:r>
            <a:endParaRPr lang="kk-KZ" sz="1200" b="1" dirty="0" smtClean="0">
              <a:solidFill>
                <a:schemeClr val="accent5">
                  <a:lumMod val="50000"/>
                </a:schemeClr>
              </a:solidFill>
              <a:latin typeface="Century Gothic" pitchFamily="34" charset="0"/>
            </a:endParaRPr>
          </a:p>
          <a:p>
            <a:r>
              <a:rPr lang="kk-KZ" sz="12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орналастырылады</a:t>
            </a:r>
            <a:endParaRPr lang="ru-RU" sz="12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15752" y="2119958"/>
            <a:ext cx="366320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02</a:t>
            </a:r>
          </a:p>
          <a:p>
            <a:r>
              <a:rPr lang="kk-KZ" sz="1200" dirty="0">
                <a:latin typeface="Century Gothic" pitchFamily="34" charset="0"/>
              </a:rPr>
              <a:t>Дипломдық жобаны қорғаудың немесе қорытынды емтиханды тапсырудың басталуына 3-5 күнге дейін </a:t>
            </a:r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вебинар өткізіліп</a:t>
            </a:r>
            <a:r>
              <a:rPr lang="kk-KZ" sz="1200" dirty="0">
                <a:latin typeface="Century Gothic" pitchFamily="34" charset="0"/>
              </a:rPr>
              <a:t>, қорытынды аттестацияның өту процедурасы түсіндіріледі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15752" y="3721541"/>
            <a:ext cx="3336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4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Қорытынды аттестаттауды өткізу процедурасы видеоға түсірілуі қажет</a:t>
            </a:r>
            <a:endParaRPr lang="ru-RU" sz="12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15752" y="5006996"/>
            <a:ext cx="37131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6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Қорытынды аттестаттау нәтижелері оқу орнының интернет-ресурстарында орналастырылады</a:t>
            </a:r>
            <a:endParaRPr lang="ru-RU" sz="12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Администратор\Desktop\9070aea37d745e44d6adcb2f03492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64017"/>
            <a:ext cx="1440161" cy="136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025" y="2276872"/>
            <a:ext cx="1312730" cy="92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155576" y="5043443"/>
            <a:ext cx="37345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5</a:t>
            </a:r>
          </a:p>
          <a:p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Қорытынды аттестаттау нәтижелері хаттамамен рәсімделеді</a:t>
            </a:r>
            <a:r>
              <a:rPr lang="kk-KZ" sz="1200" dirty="0">
                <a:latin typeface="Century Gothic" pitchFamily="34" charset="0"/>
              </a:rPr>
              <a:t>, хаттамада қорытынды аттестацияның қашықтықтан оқыту технологиясымен өткізілгені көрсетілуі керек</a:t>
            </a:r>
            <a:r>
              <a:rPr lang="ru-RU" sz="1200" dirty="0" smtClean="0">
                <a:latin typeface="Century Gothic" panose="020B0502020202020204" pitchFamily="34" charset="0"/>
              </a:rPr>
              <a:t>.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939" y="5321149"/>
            <a:ext cx="652106" cy="75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574" y="1052229"/>
            <a:ext cx="8880921" cy="70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01588" y="306618"/>
            <a:ext cx="6715068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Қазақстан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Республикасының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білім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және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ғылым</a:t>
            </a: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 </a:t>
            </a:r>
            <a:r>
              <a:rPr lang="ru-RU" altLang="ru-RU" sz="1600" b="1" dirty="0" err="1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министрлігі</a:t>
            </a:r>
            <a:endParaRPr lang="ru-RU" altLang="ru-RU" sz="1600" b="1" dirty="0">
              <a:solidFill>
                <a:srgbClr val="215968"/>
              </a:solidFill>
              <a:latin typeface="Century Gothic" pitchFamily="34" charset="0"/>
              <a:cs typeface="Gautami" pitchFamily="34" charset="0"/>
            </a:endParaRPr>
          </a:p>
        </p:txBody>
      </p:sp>
      <p:sp>
        <p:nvSpPr>
          <p:cNvPr id="33" name="object 11"/>
          <p:cNvSpPr txBox="1"/>
          <p:nvPr/>
        </p:nvSpPr>
        <p:spPr>
          <a:xfrm>
            <a:off x="401872" y="969239"/>
            <a:ext cx="8550305" cy="784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Техникалық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және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кәсіптік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орта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білімнен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кейінгі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беру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ұйымдарында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білім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алушыларды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қорытынды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аттестаттау</a:t>
            </a:r>
            <a:endParaRPr lang="ru-RU"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15544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4657" y="3787907"/>
            <a:ext cx="4111172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 err="1" smtClean="0">
                <a:latin typeface="Century Gothic" panose="020B0502020202020204" pitchFamily="34" charset="0"/>
              </a:rPr>
              <a:t>Білім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алушы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дипломдық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жобаны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қорғауға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электронды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түрдегі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орындаған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жұмысын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дайындайды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және</a:t>
            </a:r>
            <a:r>
              <a:rPr lang="ru-RU" sz="1100" dirty="0" smtClean="0">
                <a:latin typeface="Century Gothic" panose="020B0502020202020204" pitchFamily="34" charset="0"/>
              </a:rPr>
              <a:t> оны </a:t>
            </a:r>
            <a:r>
              <a:rPr lang="ru-RU" sz="1100" dirty="0" err="1" smtClean="0">
                <a:latin typeface="Century Gothic" panose="020B0502020202020204" pitchFamily="34" charset="0"/>
              </a:rPr>
              <a:t>экранда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демонстрациялау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түрінде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ұсынады</a:t>
            </a:r>
            <a:r>
              <a:rPr lang="ru-RU" sz="1100" dirty="0" smtClean="0">
                <a:latin typeface="Century Gothic" panose="020B0502020202020204" pitchFamily="34" charset="0"/>
              </a:rPr>
              <a:t> 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65980" y="3019599"/>
            <a:ext cx="3960440" cy="76944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Билеттерді емтихан тапсырушы экран арқылы таңдайды. Техникалық хатшы экранды демонстрациялау режимінде билет номерін көрсетеді.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4509120"/>
            <a:ext cx="4111172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 err="1" smtClean="0">
                <a:latin typeface="Century Gothic" panose="020B0502020202020204" pitchFamily="34" charset="0"/>
              </a:rPr>
              <a:t>Дипломдық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жобаны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қорғау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презентацияны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демонстрациялау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түрінде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өтеді</a:t>
            </a:r>
            <a:r>
              <a:rPr lang="ru-RU" sz="1100" dirty="0" smtClean="0">
                <a:latin typeface="Century Gothic" panose="020B0502020202020204" pitchFamily="34" charset="0"/>
              </a:rPr>
              <a:t>, </a:t>
            </a:r>
            <a:r>
              <a:rPr lang="ru-RU" sz="1100" dirty="0" err="1" smtClean="0">
                <a:latin typeface="Century Gothic" panose="020B0502020202020204" pitchFamily="34" charset="0"/>
              </a:rPr>
              <a:t>онда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жобаның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тақырыбы</a:t>
            </a:r>
            <a:r>
              <a:rPr lang="ru-RU" sz="1100" dirty="0" smtClean="0">
                <a:latin typeface="Century Gothic" panose="020B0502020202020204" pitchFamily="34" charset="0"/>
              </a:rPr>
              <a:t>, </a:t>
            </a:r>
            <a:r>
              <a:rPr lang="ru-RU" sz="1100" dirty="0" err="1" smtClean="0">
                <a:latin typeface="Century Gothic" panose="020B0502020202020204" pitchFamily="34" charset="0"/>
              </a:rPr>
              <a:t>жалпы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сипаттамасы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және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т.б</a:t>
            </a:r>
            <a:r>
              <a:rPr lang="ru-RU" sz="1100" dirty="0" smtClean="0">
                <a:latin typeface="Century Gothic" panose="020B0502020202020204" pitchFamily="34" charset="0"/>
              </a:rPr>
              <a:t>. </a:t>
            </a:r>
            <a:r>
              <a:rPr lang="ru-RU" sz="1100" dirty="0" err="1" smtClean="0">
                <a:latin typeface="Century Gothic" panose="020B0502020202020204" pitchFamily="34" charset="0"/>
              </a:rPr>
              <a:t>көрсетіледі</a:t>
            </a:r>
            <a:r>
              <a:rPr lang="ru-RU" sz="1100" dirty="0" smtClean="0">
                <a:latin typeface="Century Gothic" panose="020B0502020202020204" pitchFamily="34" charset="0"/>
              </a:rPr>
              <a:t>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046755"/>
            <a:ext cx="4111171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Бір білім алушының дипломдық жобаны қорғауына, яғни ауызша баяндауы мен қосымша сұрақтарға жауап беруіне берілетін уақыт 15 минуттан аспауы </a:t>
            </a:r>
            <a:r>
              <a:rPr lang="kk-KZ" sz="1100" dirty="0" smtClean="0">
                <a:latin typeface="Century Gothic" pitchFamily="34" charset="0"/>
              </a:rPr>
              <a:t>тиіс.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4810" y="1691516"/>
            <a:ext cx="3478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Дипломдық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жобаны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қорғау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: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55818" y="1673613"/>
            <a:ext cx="3799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Қорытынды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емтихан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тапсыру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: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4805" y="2161228"/>
            <a:ext cx="4111171" cy="76944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Білім алушылар мен қорытынды аттестаттау комиссияның мүшелері видео сессияға дипломдық жобаны қорғау басталғанға дейін 1 сағат бұрын қосылу </a:t>
            </a:r>
            <a:r>
              <a:rPr lang="kk-KZ" sz="1100" dirty="0" smtClean="0">
                <a:latin typeface="Century Gothic" pitchFamily="34" charset="0"/>
              </a:rPr>
              <a:t>керек.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55818" y="2161228"/>
            <a:ext cx="3960440" cy="76944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Білім алушы қорытынды емтиханды тапсырар немесе дипломдық жобаны қорғау алдында веб-камераға жеке басын куәландыратын құжатын көрсетеді.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991737" y="3908956"/>
            <a:ext cx="3960440" cy="600164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 smtClean="0">
                <a:latin typeface="Century Gothic" panose="020B0502020202020204" pitchFamily="34" charset="0"/>
              </a:rPr>
              <a:t>Білім алушы емтиханның ерекшелегіне және т.б. жағдайларға байланысты белгіленген мерзімде жауап беруге дайындалады. 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5967" y="5229200"/>
            <a:ext cx="4048001" cy="600164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Баяндама аяқталған соң дипломдық жоба жетекшісінің және рецензенттің қорытындысы оқылады.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016152" y="4675783"/>
            <a:ext cx="3936662" cy="76944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itchFamily="34" charset="0"/>
              </a:rPr>
              <a:t>Білім алушы сұрақтарға жауап жазған қағаз бетін экранға көрсетеді, хатшы экранның скриншотын жасап, жауапты сақтайды. Білім алушы қойылған сұрақтарға жауап береді.</a:t>
            </a:r>
            <a:r>
              <a:rPr lang="kk-KZ" sz="1100" dirty="0" smtClean="0">
                <a:latin typeface="Century Gothic" panose="020B0502020202020204" pitchFamily="34" charset="0"/>
              </a:rPr>
              <a:t> (</a:t>
            </a:r>
            <a:r>
              <a:rPr lang="ru-RU" sz="1100" dirty="0" err="1" smtClean="0">
                <a:latin typeface="Century Gothic" panose="020B0502020202020204" pitchFamily="34" charset="0"/>
              </a:rPr>
              <a:t>видеожазба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dirty="0" err="1" smtClean="0">
                <a:latin typeface="Century Gothic" panose="020B0502020202020204" pitchFamily="34" charset="0"/>
              </a:rPr>
              <a:t>жүргізіледі</a:t>
            </a:r>
            <a:r>
              <a:rPr lang="kk-KZ" sz="1100" dirty="0" smtClean="0">
                <a:latin typeface="Century Gothic" panose="020B0502020202020204" pitchFamily="34" charset="0"/>
              </a:rPr>
              <a:t>)</a:t>
            </a:r>
            <a:r>
              <a:rPr lang="ru-RU" sz="1100" dirty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321" y="2249949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321" y="3046755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295" y="3791962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429" y="4611044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8221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8285</TotalTime>
  <Words>554</Words>
  <Application>Microsoft Office PowerPoint</Application>
  <PresentationFormat>Экран (4:3)</PresentationFormat>
  <Paragraphs>60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реализации  поставленных задач  по итогам первого полугодия  и об основных задачах на второе полугодие 2016 года</dc:title>
  <dc:creator>Роза Шаяханова</dc:creator>
  <cp:lastModifiedBy>Пользователь</cp:lastModifiedBy>
  <cp:revision>361</cp:revision>
  <cp:lastPrinted>2020-04-20T08:11:24Z</cp:lastPrinted>
  <dcterms:modified xsi:type="dcterms:W3CDTF">2020-05-14T14:19:10Z</dcterms:modified>
</cp:coreProperties>
</file>