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9" r:id="rId2"/>
    <p:sldId id="322" r:id="rId3"/>
    <p:sldId id="323" r:id="rId4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5500"/>
    <a:srgbClr val="B08600"/>
    <a:srgbClr val="B85C00"/>
    <a:srgbClr val="CC6600"/>
    <a:srgbClr val="934607"/>
    <a:srgbClr val="004A64"/>
    <a:srgbClr val="9C4A06"/>
    <a:srgbClr val="7D3005"/>
    <a:srgbClr val="C05B08"/>
    <a:srgbClr val="BC59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32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2E45-9AD4-4E51-9AF3-910C2D7C6B63}" type="datetimeFigureOut">
              <a:rPr lang="kk-KZ" smtClean="0"/>
              <a:pPr/>
              <a:t>14.05.2020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1CA05-0969-491A-99FA-E2972B097E68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0257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155574" y="2318448"/>
            <a:ext cx="3738300" cy="4085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079970" y="2331329"/>
            <a:ext cx="3500462" cy="41114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5043" y="1142984"/>
            <a:ext cx="8727438" cy="8384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96501" y="380691"/>
            <a:ext cx="6931092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Министерство образования и науки Республики Казахстан</a:t>
            </a:r>
          </a:p>
        </p:txBody>
      </p:sp>
      <p:sp>
        <p:nvSpPr>
          <p:cNvPr id="8" name="object 3"/>
          <p:cNvSpPr/>
          <p:nvPr/>
        </p:nvSpPr>
        <p:spPr>
          <a:xfrm>
            <a:off x="155574" y="2170197"/>
            <a:ext cx="7501641" cy="45719"/>
          </a:xfrm>
          <a:custGeom>
            <a:avLst/>
            <a:gdLst/>
            <a:ahLst/>
            <a:cxnLst/>
            <a:rect l="l" t="t" r="r" b="b"/>
            <a:pathLst>
              <a:path w="7980045">
                <a:moveTo>
                  <a:pt x="0" y="0"/>
                </a:moveTo>
                <a:lnTo>
                  <a:pt x="7979640" y="0"/>
                </a:lnTo>
              </a:path>
            </a:pathLst>
          </a:custGeom>
          <a:ln w="31791">
            <a:solidFill>
              <a:srgbClr val="D47C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657216" y="2170196"/>
            <a:ext cx="165369" cy="4355148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3798521"/>
                </a:moveTo>
                <a:lnTo>
                  <a:pt x="0" y="0"/>
                </a:lnTo>
              </a:path>
            </a:pathLst>
          </a:custGeom>
          <a:ln w="31791">
            <a:solidFill>
              <a:srgbClr val="D47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5"/>
          <p:cNvSpPr/>
          <p:nvPr/>
        </p:nvSpPr>
        <p:spPr>
          <a:xfrm>
            <a:off x="155575" y="6525344"/>
            <a:ext cx="7501640" cy="45719"/>
          </a:xfrm>
          <a:custGeom>
            <a:avLst/>
            <a:gdLst/>
            <a:ahLst/>
            <a:cxnLst/>
            <a:rect l="l" t="t" r="r" b="b"/>
            <a:pathLst>
              <a:path w="7980045">
                <a:moveTo>
                  <a:pt x="0" y="0"/>
                </a:moveTo>
                <a:lnTo>
                  <a:pt x="7979640" y="0"/>
                </a:lnTo>
              </a:path>
            </a:pathLst>
          </a:custGeom>
          <a:ln w="23843">
            <a:solidFill>
              <a:srgbClr val="D874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9"/>
          <p:cNvSpPr txBox="1"/>
          <p:nvPr/>
        </p:nvSpPr>
        <p:spPr>
          <a:xfrm>
            <a:off x="460375" y="2357430"/>
            <a:ext cx="3429024" cy="7694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Текущий контроль обучающихся </a:t>
            </a:r>
          </a:p>
          <a:p>
            <a:pPr algn="ctr"/>
            <a:r>
              <a:rPr lang="ru-RU" sz="1200" dirty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проводится в форме оценивания уровня выполнения ими ежедневных заданий </a:t>
            </a:r>
          </a:p>
          <a:p>
            <a:pPr algn="ctr"/>
            <a:r>
              <a:rPr lang="ru-RU" sz="1200" dirty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по дисциплине/модулю</a:t>
            </a:r>
          </a:p>
        </p:txBody>
      </p:sp>
      <p:sp>
        <p:nvSpPr>
          <p:cNvPr id="29" name="object 24"/>
          <p:cNvSpPr txBox="1"/>
          <p:nvPr/>
        </p:nvSpPr>
        <p:spPr>
          <a:xfrm>
            <a:off x="7676648" y="3536224"/>
            <a:ext cx="164307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800" b="1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Приказ Министра </a:t>
            </a:r>
            <a:r>
              <a:rPr lang="ru-RU" sz="800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образования и науки Республики Казахстан </a:t>
            </a: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от 18 марта 2008 года </a:t>
            </a: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№ 125</a:t>
            </a:r>
            <a:endParaRPr sz="800" dirty="0">
              <a:solidFill>
                <a:schemeClr val="tx1">
                  <a:lumMod val="75000"/>
                  <a:lumOff val="25000"/>
                </a:schemeClr>
              </a:solidFill>
              <a:latin typeface="Bookman Old Style" panose="02050604050505020204" pitchFamily="18" charset="0"/>
              <a:cs typeface="Arial"/>
            </a:endParaRPr>
          </a:p>
        </p:txBody>
      </p:sp>
      <p:sp>
        <p:nvSpPr>
          <p:cNvPr id="30" name="object 24"/>
          <p:cNvSpPr txBox="1"/>
          <p:nvPr/>
        </p:nvSpPr>
        <p:spPr>
          <a:xfrm>
            <a:off x="7639414" y="4427269"/>
            <a:ext cx="1643042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Приказ Министра </a:t>
            </a:r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здравоохранения Республики Казахстан </a:t>
            </a: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от 23 апреля 2019 года </a:t>
            </a: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  <a:ea typeface="Times New Roman"/>
              </a:rPr>
              <a:t>№ ҚР ДСМ-46</a:t>
            </a:r>
            <a:endParaRPr lang="ru-RU" sz="800" dirty="0">
              <a:solidFill>
                <a:schemeClr val="tx1">
                  <a:lumMod val="65000"/>
                  <a:lumOff val="35000"/>
                </a:schemeClr>
              </a:solidFill>
              <a:latin typeface="Bookman Old Style" pitchFamily="18" charset="0"/>
              <a:cs typeface="Arial"/>
            </a:endParaRPr>
          </a:p>
        </p:txBody>
      </p:sp>
      <p:sp>
        <p:nvSpPr>
          <p:cNvPr id="26" name="object 19"/>
          <p:cNvSpPr txBox="1"/>
          <p:nvPr/>
        </p:nvSpPr>
        <p:spPr>
          <a:xfrm>
            <a:off x="4131077" y="2318448"/>
            <a:ext cx="3495896" cy="11387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</a:rPr>
              <a:t>Промежуточная аттестация обучающихся </a:t>
            </a:r>
          </a:p>
          <a:p>
            <a:pPr indent="450215" algn="ctr">
              <a:spcAft>
                <a:spcPts val="0"/>
              </a:spcAft>
            </a:pPr>
            <a:r>
              <a:rPr lang="ru-RU" sz="1130" dirty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в зависимости от сложности и особенностей содержания может быть проведена в формате </a:t>
            </a:r>
            <a:r>
              <a:rPr lang="kk-KZ" sz="1130" dirty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on-line </a:t>
            </a:r>
            <a:r>
              <a:rPr lang="ru-RU" sz="1130" dirty="0">
                <a:solidFill>
                  <a:srgbClr val="904406"/>
                </a:solidFill>
                <a:latin typeface="Century Gothic" pitchFamily="34" charset="0"/>
                <a:cs typeface="Arial" pitchFamily="34" charset="0"/>
              </a:rPr>
              <a:t>либо перенесена на более поздний срок. </a:t>
            </a:r>
          </a:p>
        </p:txBody>
      </p:sp>
      <p:sp>
        <p:nvSpPr>
          <p:cNvPr id="33" name="object 11"/>
          <p:cNvSpPr txBox="1"/>
          <p:nvPr/>
        </p:nvSpPr>
        <p:spPr>
          <a:xfrm>
            <a:off x="307975" y="1191832"/>
            <a:ext cx="8257744" cy="800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Текущий контроль успеваемости, промежуточная 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аттестация обучающихся организаций технического и профессионального, 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послесреднего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образования 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1077" y="3457221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38" y="3386822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object 9"/>
          <p:cNvSpPr/>
          <p:nvPr/>
        </p:nvSpPr>
        <p:spPr>
          <a:xfrm>
            <a:off x="155575" y="2170196"/>
            <a:ext cx="152400" cy="4355148"/>
          </a:xfrm>
          <a:custGeom>
            <a:avLst/>
            <a:gdLst/>
            <a:ahLst/>
            <a:cxnLst/>
            <a:rect l="l" t="t" r="r" b="b"/>
            <a:pathLst>
              <a:path h="3798570">
                <a:moveTo>
                  <a:pt x="0" y="3798521"/>
                </a:moveTo>
                <a:lnTo>
                  <a:pt x="0" y="0"/>
                </a:lnTo>
              </a:path>
            </a:pathLst>
          </a:custGeom>
          <a:ln w="31791">
            <a:solidFill>
              <a:srgbClr val="D4743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89468" y="1959412"/>
            <a:ext cx="4762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7862518" y="3537602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859927" y="4345305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bject 28"/>
          <p:cNvSpPr txBox="1"/>
          <p:nvPr/>
        </p:nvSpPr>
        <p:spPr>
          <a:xfrm>
            <a:off x="4202501" y="5380506"/>
            <a:ext cx="3377931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200" dirty="0">
                <a:latin typeface="Century Gothic" pitchFamily="34" charset="0"/>
              </a:rPr>
              <a:t>Тестовые задания, экзаменационные вопросы, практические и творческие задания заранее разрабатываются организацией образования и размещаются на портале дистанционного обучения для общего доступа.</a:t>
            </a:r>
          </a:p>
        </p:txBody>
      </p:sp>
      <p:sp>
        <p:nvSpPr>
          <p:cNvPr id="34" name="object 35"/>
          <p:cNvSpPr txBox="1"/>
          <p:nvPr/>
        </p:nvSpPr>
        <p:spPr>
          <a:xfrm>
            <a:off x="622300" y="5545384"/>
            <a:ext cx="3157612" cy="8585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320" marR="5080" indent="-8255" algn="just">
              <a:lnSpc>
                <a:spcPct val="93000"/>
              </a:lnSpc>
            </a:pPr>
            <a:r>
              <a:rPr lang="ru-RU" sz="1200" dirty="0">
                <a:latin typeface="Century Gothic" pitchFamily="34" charset="0"/>
              </a:rPr>
              <a:t>Формы текущего контроля могут быть различными и зависят от содержания освоенного материала</a:t>
            </a:r>
            <a:r>
              <a:rPr lang="kk-KZ" sz="1200" dirty="0">
                <a:latin typeface="Century Gothic" pitchFamily="34" charset="0"/>
              </a:rPr>
              <a:t> (</a:t>
            </a:r>
            <a:r>
              <a:rPr lang="ru-RU" sz="1200" dirty="0">
                <a:latin typeface="Century Gothic" pitchFamily="34" charset="0"/>
              </a:rPr>
              <a:t>тесты, рефераты, практические задания, творческое задание и </a:t>
            </a:r>
            <a:r>
              <a:rPr lang="ru-RU" sz="1200" dirty="0" err="1">
                <a:latin typeface="Century Gothic" pitchFamily="34" charset="0"/>
              </a:rPr>
              <a:t>др</a:t>
            </a:r>
            <a:r>
              <a:rPr lang="kk-KZ" sz="1200" dirty="0">
                <a:latin typeface="Century Gothic" pitchFamily="34" charset="0"/>
              </a:rPr>
              <a:t>)</a:t>
            </a:r>
            <a:endParaRPr sz="1200" dirty="0">
              <a:latin typeface="Century Gothic" pitchFamily="34" charset="0"/>
            </a:endParaRPr>
          </a:p>
        </p:txBody>
      </p:sp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27" y="5586842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1077" y="5299482"/>
            <a:ext cx="3238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7" y="182488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object 24"/>
          <p:cNvSpPr txBox="1"/>
          <p:nvPr/>
        </p:nvSpPr>
        <p:spPr>
          <a:xfrm>
            <a:off x="7610192" y="2736385"/>
            <a:ext cx="164307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18110" indent="150495" algn="ctr"/>
            <a: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  <a:t/>
            </a:r>
            <a:b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</a:br>
            <a: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  <a:t>Закон </a:t>
            </a:r>
          </a:p>
          <a:p>
            <a:pPr marR="118110" indent="150495" algn="ctr"/>
            <a:r>
              <a:rPr lang="ru-RU" sz="800" b="1" dirty="0">
                <a:solidFill>
                  <a:srgbClr val="646464"/>
                </a:solidFill>
                <a:latin typeface="Bookman Old Style" pitchFamily="18" charset="0"/>
              </a:rPr>
              <a:t>Республики Казахстан </a:t>
            </a:r>
          </a:p>
          <a:p>
            <a:pPr marR="118110" indent="150495" algn="ctr"/>
            <a:r>
              <a:rPr lang="kk-KZ" sz="800" b="1" dirty="0">
                <a:solidFill>
                  <a:srgbClr val="646464"/>
                </a:solidFill>
                <a:latin typeface="Bookman Old Style" pitchFamily="18" charset="0"/>
              </a:rPr>
              <a:t>«Об образовании»</a:t>
            </a:r>
            <a:endParaRPr lang="ru-RU" sz="800" b="1" dirty="0">
              <a:solidFill>
                <a:srgbClr val="646464"/>
              </a:solidFill>
              <a:latin typeface="Bookman Old Style" pitchFamily="18" charset="0"/>
            </a:endParaRPr>
          </a:p>
          <a:p>
            <a:pPr marR="118110" indent="150495" algn="ctr"/>
            <a:r>
              <a:rPr lang="ru-RU" sz="800" dirty="0">
                <a:solidFill>
                  <a:srgbClr val="646464"/>
                </a:solidFill>
                <a:latin typeface="Bookman Old Style" pitchFamily="18" charset="0"/>
              </a:rPr>
              <a:t>от 27 июля 2007 года </a:t>
            </a:r>
          </a:p>
          <a:p>
            <a:pPr marR="118110" indent="150495" algn="ctr"/>
            <a:r>
              <a:rPr lang="ru-RU" sz="800" dirty="0">
                <a:solidFill>
                  <a:srgbClr val="646464"/>
                </a:solidFill>
                <a:latin typeface="Bookman Old Style" pitchFamily="18" charset="0"/>
              </a:rPr>
              <a:t>№ 319-ІІІ</a:t>
            </a:r>
            <a:endParaRPr sz="800" dirty="0">
              <a:solidFill>
                <a:srgbClr val="646464"/>
              </a:solidFill>
              <a:latin typeface="Bookman Old Style" pitchFamily="18" charset="0"/>
              <a:cs typeface="Arial"/>
            </a:endParaRPr>
          </a:p>
        </p:txBody>
      </p:sp>
      <p:sp>
        <p:nvSpPr>
          <p:cNvPr id="39" name="object 28"/>
          <p:cNvSpPr txBox="1"/>
          <p:nvPr/>
        </p:nvSpPr>
        <p:spPr>
          <a:xfrm>
            <a:off x="622300" y="3303488"/>
            <a:ext cx="3157612" cy="1946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Может осуществляться посредством:</a:t>
            </a:r>
          </a:p>
          <a:p>
            <a:pPr algn="just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1) </a:t>
            </a: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прямого общения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в режиме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с использованием телекоммуникационных средств 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Zoom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;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WhatsApp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и др.);</a:t>
            </a:r>
          </a:p>
          <a:p>
            <a:pPr algn="just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2) </a:t>
            </a: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автоматизированных тестирующих комплексов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Рlatonus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Google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Classroom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Moodle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EduPage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и др.);</a:t>
            </a:r>
          </a:p>
          <a:p>
            <a:pPr algn="just"/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3) </a:t>
            </a: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проверки письменных индивидуальных заданий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(электронная почта,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мессенджеры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: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WhatsApp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Telegramm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 и др.).</a:t>
            </a:r>
          </a:p>
        </p:txBody>
      </p:sp>
      <p:sp>
        <p:nvSpPr>
          <p:cNvPr id="45" name="object 35"/>
          <p:cNvSpPr txBox="1"/>
          <p:nvPr/>
        </p:nvSpPr>
        <p:spPr>
          <a:xfrm>
            <a:off x="4190059" y="3463977"/>
            <a:ext cx="3377931" cy="1769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150" kern="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Рекомендуемые виды проведения:</a:t>
            </a:r>
          </a:p>
          <a:p>
            <a:pPr indent="450215" algn="just">
              <a:spcAft>
                <a:spcPts val="0"/>
              </a:spcAft>
            </a:pP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тестирование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с использованием автоматизированных систем 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Рlatonus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Google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Classroom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Moodle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EduPage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и др.);</a:t>
            </a:r>
          </a:p>
          <a:p>
            <a:pPr indent="450215" algn="just">
              <a:spcAft>
                <a:spcPts val="0"/>
              </a:spcAft>
            </a:pP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выполнение индивидуального проекта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оff-line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);</a:t>
            </a:r>
          </a:p>
          <a:p>
            <a:pPr indent="450215" algn="just">
              <a:spcAft>
                <a:spcPts val="0"/>
              </a:spcAft>
            </a:pP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выполнение практического, творческого задания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(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,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оff-line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);</a:t>
            </a:r>
          </a:p>
          <a:p>
            <a:pPr indent="450215" algn="just">
              <a:spcAft>
                <a:spcPts val="0"/>
              </a:spcAft>
            </a:pPr>
            <a:r>
              <a:rPr lang="ru-RU" sz="11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сдача экзамена 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в </a:t>
            </a:r>
            <a:r>
              <a:rPr lang="ru-RU" sz="1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on-line</a:t>
            </a:r>
            <a:r>
              <a:rPr lang="ru-RU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Times New Roman"/>
              </a:rPr>
              <a:t> режиме (в устной или письменной форме).</a:t>
            </a:r>
            <a:endParaRPr lang="ru-RU" sz="115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entury Gothic" panose="020B0502020202020204" pitchFamily="34" charset="0"/>
            </a:endParaRPr>
          </a:p>
        </p:txBody>
      </p: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xmlns="" id="{5C7A49AA-72C6-4A6B-A7E0-BD9E75D1FB26}"/>
              </a:ext>
            </a:extLst>
          </p:cNvPr>
          <p:cNvCxnSpPr/>
          <p:nvPr/>
        </p:nvCxnSpPr>
        <p:spPr>
          <a:xfrm>
            <a:off x="7869552" y="5152420"/>
            <a:ext cx="11430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9BD3E9B-0BD8-4CE5-ADCB-3A3D3BED154A}"/>
              </a:ext>
            </a:extLst>
          </p:cNvPr>
          <p:cNvSpPr/>
          <p:nvPr/>
        </p:nvSpPr>
        <p:spPr>
          <a:xfrm>
            <a:off x="7726549" y="5195203"/>
            <a:ext cx="14687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18110" indent="150495" algn="ctr"/>
            <a:r>
              <a:rPr lang="ru-RU" sz="800" b="1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Приказ Министра </a:t>
            </a:r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образования и науки Республики Казахстан от 20 марта 2015 года </a:t>
            </a:r>
            <a:endParaRPr lang="en-US" sz="800" kern="150" dirty="0">
              <a:solidFill>
                <a:schemeClr val="tx1">
                  <a:lumMod val="65000"/>
                  <a:lumOff val="35000"/>
                </a:schemeClr>
              </a:solidFill>
              <a:latin typeface="Bookman Old Style" panose="02050604050505020204" pitchFamily="18" charset="0"/>
            </a:endParaRPr>
          </a:p>
          <a:p>
            <a:pPr marR="118110" indent="150495" algn="ctr"/>
            <a:r>
              <a:rPr lang="ru-RU" sz="800" kern="150" dirty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anose="02050604050505020204" pitchFamily="18" charset="0"/>
              </a:rPr>
              <a:t>№ 137 </a:t>
            </a:r>
          </a:p>
        </p:txBody>
      </p:sp>
    </p:spTree>
    <p:extLst>
      <p:ext uri="{BB962C8B-B14F-4D97-AF65-F5344CB8AC3E}">
        <p14:creationId xmlns:p14="http://schemas.microsoft.com/office/powerpoint/2010/main" val="16203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918" y="1142984"/>
            <a:ext cx="8752039" cy="70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39153" y="374827"/>
            <a:ext cx="7330024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Министерство образования и науки Республики Казахстан</a:t>
            </a:r>
          </a:p>
        </p:txBody>
      </p:sp>
      <p:sp>
        <p:nvSpPr>
          <p:cNvPr id="33" name="object 11"/>
          <p:cNvSpPr txBox="1"/>
          <p:nvPr/>
        </p:nvSpPr>
        <p:spPr>
          <a:xfrm>
            <a:off x="428652" y="1191832"/>
            <a:ext cx="855030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Итоговая аттестация обучающихся организаций </a:t>
            </a:r>
          </a:p>
          <a:p>
            <a:pPr algn="ctr">
              <a:lnSpc>
                <a:spcPct val="100000"/>
              </a:lnSpc>
            </a:pP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технического и профессионального, 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послесреднего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образования 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36520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0228" y="3602466"/>
            <a:ext cx="344365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03</a:t>
            </a: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осуществляется идентификация личности </a:t>
            </a:r>
            <a:r>
              <a:rPr lang="kk-KZ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обучающегося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sz="1100" dirty="0">
                <a:latin typeface="Century Gothic" panose="020B0502020202020204" pitchFamily="34" charset="0"/>
              </a:rPr>
              <a:t>и постоянный контроль со стороны итоговой аттестационной комиссии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4764" y="2079023"/>
            <a:ext cx="39350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01</a:t>
            </a: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на интернет-ресурсе организации размещается график 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200" dirty="0">
                <a:latin typeface="Century Gothic" panose="020B0502020202020204" pitchFamily="34" charset="0"/>
              </a:rPr>
              <a:t>онлайн консультаций, защиты дипломного проекта, процедура проведения онлайн экзамена/защиты дипломных проектов.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15752" y="2119958"/>
            <a:ext cx="366320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02</a:t>
            </a: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проводится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вебинар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100" dirty="0">
                <a:latin typeface="Century Gothic" panose="020B0502020202020204" pitchFamily="34" charset="0"/>
              </a:rPr>
              <a:t>за 3-5 рабочих дней до начала проведения экзамена/защиты дипломных проектов, подробно разъясняется вся процедура прохождения итоговой аттестации.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15752" y="3721541"/>
            <a:ext cx="333630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4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процедура проведен</a:t>
            </a:r>
            <a:r>
              <a:rPr lang="kk-KZ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ия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итоговой аттестации записывается на видео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15752" y="5006996"/>
            <a:ext cx="37131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6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итог</a:t>
            </a:r>
            <a:r>
              <a:rPr lang="kk-KZ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 аттестации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размещаются на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интернет-ресурсе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организации</a:t>
            </a:r>
            <a:r>
              <a:rPr lang="kk-KZ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образования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1026" name="Picture 2" descr="C:\Users\Администратор\Desktop\9070aea37d745e44d6adcb2f0349265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64017"/>
            <a:ext cx="1440161" cy="136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025" y="2276872"/>
            <a:ext cx="1312730" cy="92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155576" y="5043443"/>
            <a:ext cx="37345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0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5</a:t>
            </a:r>
          </a:p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итог</a:t>
            </a:r>
            <a:r>
              <a:rPr lang="kk-KZ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и аттестации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</a:rPr>
              <a:t>  оформляются протоколом</a:t>
            </a:r>
            <a:endParaRPr lang="en-US" sz="1400" b="1" dirty="0">
              <a:solidFill>
                <a:schemeClr val="accent5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100" dirty="0">
                <a:latin typeface="Century Gothic" panose="020B0502020202020204" pitchFamily="34" charset="0"/>
              </a:rPr>
              <a:t>При оформлении решений итогов</a:t>
            </a:r>
            <a:r>
              <a:rPr lang="kk-KZ" sz="1100" dirty="0">
                <a:latin typeface="Century Gothic" panose="020B0502020202020204" pitchFamily="34" charset="0"/>
              </a:rPr>
              <a:t>ой</a:t>
            </a:r>
            <a:r>
              <a:rPr lang="ru-RU" sz="1100" dirty="0">
                <a:latin typeface="Century Gothic" panose="020B0502020202020204" pitchFamily="34" charset="0"/>
              </a:rPr>
              <a:t> </a:t>
            </a:r>
            <a:r>
              <a:rPr lang="ru-RU" sz="1100" dirty="0" err="1">
                <a:latin typeface="Century Gothic" panose="020B0502020202020204" pitchFamily="34" charset="0"/>
              </a:rPr>
              <a:t>аттестационн</a:t>
            </a:r>
            <a:r>
              <a:rPr lang="kk-KZ" sz="1100" dirty="0">
                <a:latin typeface="Century Gothic" panose="020B0502020202020204" pitchFamily="34" charset="0"/>
              </a:rPr>
              <a:t>ой </a:t>
            </a:r>
            <a:r>
              <a:rPr lang="ru-RU" sz="1100" dirty="0" err="1">
                <a:latin typeface="Century Gothic" panose="020B0502020202020204" pitchFamily="34" charset="0"/>
              </a:rPr>
              <a:t>комисси</a:t>
            </a:r>
            <a:r>
              <a:rPr lang="kk-KZ" sz="1100" dirty="0">
                <a:latin typeface="Century Gothic" panose="020B0502020202020204" pitchFamily="34" charset="0"/>
              </a:rPr>
              <a:t>и</a:t>
            </a:r>
            <a:r>
              <a:rPr lang="ru-RU" sz="1100" dirty="0">
                <a:latin typeface="Century Gothic" panose="020B0502020202020204" pitchFamily="34" charset="0"/>
              </a:rPr>
              <a:t> в протоколах должно быть зафиксировано, что </a:t>
            </a:r>
            <a:r>
              <a:rPr lang="kk-KZ" sz="1100" dirty="0">
                <a:latin typeface="Century Gothic" panose="020B0502020202020204" pitchFamily="34" charset="0"/>
              </a:rPr>
              <a:t>и</a:t>
            </a:r>
            <a:r>
              <a:rPr lang="ru-RU" sz="1100" dirty="0" err="1">
                <a:latin typeface="Century Gothic" panose="020B0502020202020204" pitchFamily="34" charset="0"/>
              </a:rPr>
              <a:t>тоговая</a:t>
            </a:r>
            <a:r>
              <a:rPr lang="ru-RU" sz="1100" dirty="0">
                <a:latin typeface="Century Gothic" panose="020B0502020202020204" pitchFamily="34" charset="0"/>
              </a:rPr>
              <a:t> аттестация проводил</a:t>
            </a:r>
            <a:r>
              <a:rPr lang="kk-KZ" sz="1100" dirty="0">
                <a:latin typeface="Century Gothic" panose="020B0502020202020204" pitchFamily="34" charset="0"/>
              </a:rPr>
              <a:t>а</a:t>
            </a:r>
            <a:r>
              <a:rPr lang="ru-RU" sz="1100" dirty="0" err="1">
                <a:latin typeface="Century Gothic" panose="020B0502020202020204" pitchFamily="34" charset="0"/>
              </a:rPr>
              <a:t>сь</a:t>
            </a:r>
            <a:r>
              <a:rPr lang="ru-RU" sz="1100" dirty="0">
                <a:latin typeface="Century Gothic" panose="020B0502020202020204" pitchFamily="34" charset="0"/>
              </a:rPr>
              <a:t> посредством ДОТ.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939" y="5321149"/>
            <a:ext cx="652106" cy="75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574" y="1052229"/>
            <a:ext cx="8880921" cy="70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object 11"/>
          <p:cNvSpPr txBox="1"/>
          <p:nvPr/>
        </p:nvSpPr>
        <p:spPr>
          <a:xfrm>
            <a:off x="1301588" y="306618"/>
            <a:ext cx="6715068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215968"/>
                </a:solidFill>
                <a:latin typeface="Century Gothic" pitchFamily="34" charset="0"/>
                <a:cs typeface="Gautami" pitchFamily="34" charset="0"/>
              </a:rPr>
              <a:t>Министерство образования и науки Республики Казахстан</a:t>
            </a:r>
          </a:p>
        </p:txBody>
      </p:sp>
      <p:sp>
        <p:nvSpPr>
          <p:cNvPr id="33" name="object 11"/>
          <p:cNvSpPr txBox="1"/>
          <p:nvPr/>
        </p:nvSpPr>
        <p:spPr>
          <a:xfrm>
            <a:off x="394810" y="1117662"/>
            <a:ext cx="855030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Итоговая аттестация обучающихся организаций </a:t>
            </a:r>
          </a:p>
          <a:p>
            <a:pPr algn="ctr">
              <a:lnSpc>
                <a:spcPct val="100000"/>
              </a:lnSpc>
            </a:pP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технического и профессионального,  </a:t>
            </a:r>
            <a:r>
              <a:rPr lang="ru-RU" sz="17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послесреднего</a:t>
            </a:r>
            <a:r>
              <a:rPr lang="ru-RU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образования </a:t>
            </a:r>
            <a:endParaRPr sz="17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28" name="AutoShape 4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&amp;Kcy;&amp;acy;&amp;rcy;&amp;tcy;&amp;icy;&amp;ncy;&amp;kcy;&amp;icy; &amp;pcy;&amp;ocy; &amp;zcy;&amp;acy;&amp;pcy;&amp;rcy;&amp;ocy;&amp;scy;&amp;ucy; &amp;dcy;&amp;ocy;&amp;kcy;&amp;ucy;&amp;mcy;&amp;iecy;&amp;ncy;&amp;tcy; &amp;lcy;&amp;ocy;&amp;gcy;&amp;ocy;&amp;tcy;&amp;icy;&amp;p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data:image/png;base64,iVBORw0KGgoAAAANSUhEUgAAAOEAAADhCAMAAAAJbSJIAAAAtFBMVEX/////XgD/WAD/WwD/VQD/TwD/UgD/TQD/SAD/uKX/8ef/rZT/Zyb/1cf/1MP/spn/mXf/e0v/9O7/3dD/9vT/oob/eED/Yx7/wrP//Pn/7+n/waz/5tr/nX3/cyr/fD3/bB3/zbf/ybj/vaH/gFP/mW3/bTT/iln/q4T/kGv/3Mv/Ywn/hkz/oHX/s5L/vqz/5N3/hEj/ilj/i2P/pX7/hFr/vJ7/hmD/jWj/Zyv/cTj/pHs34BBNAAAN+klEQVR4nOVd6ULqOhCm2VoRWYoeLJRVURRExav3LO//XpeKKGZpM0m6HO73ywWafJ1kZjKZZGq13BHGzcF6Md+MR5Pl0vO85XIyGm/mi/WgGYf5N58noni6uB1hShhBCG/h7ZH8gtD27xSPbhfTOCq7q3BE8eBhjBkh6IuWHBgRwvD4YfA30YzfNkuWzY3jyZabt7jsrmsgms6XGpJTSXM5n1ZalOHVM1B2Mlk+Dyqqf84HK0Zs2H2yJGw1OC+bjoD7OXZCb08Sz+/LpnSI8G3CkDN6OyA2eavKaI0fkEPxfQET9FAF5dpd+a7F9wXkr7ol87t/pnmI7wuYPpc5Ie/HLF9+7xxZaRzjVQH8dhxXZczHcO5cfaqB2LxwvbomZvwOVxgwjutC+d1PCITU1hWjvs8Q7jUavxqNHkZs+2vi4AHokklx03E7QDV7llChjU67NWg+9evh3qmOwnr/qTlotTsNmhDXfFhhQ3XqaQ1QTHxyfTF7Svcwz+PZRYf5ei4D8qYF8ItuNQSIUUDuHvUVYPx4RwINWWK2yX1x1cwWIGa0cwJX7/FJh2arZ+Q1c2B1gD9ZLgxm5GVm+p6j2QvJGiGY/nHK6Dvqo3QVup1618b0dohm11mTkozqjvgImKbPFOz3Wn0HzfRbPT+9IZSTwlmwtGZR0Dlz1tRZJ0idkWzhrKkvRKs0gshvuxDfF/p3qYsytnKuU+uTlAYRHbq3xeEwTbOiiePJeO+pZ0Yu/BKEQ6rmiD2na+MUHYODO7fj8xD9u0DdMHJoGa/UU5D+fnLXjgRPv6mybXblqpW1r2oDoZmrRpSYIaUR9h2tqBaqt4j9dhEh+KitNI/UidVQmkHSKyoO1u2pxOjCMCoJBkP7h2tjGORGUUUQkWIDmWeqqIktxbViDtLXojfBoldVV6zUzZVCi/otVx0HoKXqjIXRmMqHKEblhNq7imUVMzb99/Khj27K2hMKbxQ9Mnzjdbkvyl7ddhuEV+mowp6RGx5NpAT9C9e9BuFCOhnxxETxraQjohQdcwi5vkEr+JPkhtC/dN9nIC6lFOFmUa5GA3eBCnM0pf4NA8Zu6tIhWgmCW/9GRhFj2DJ1JNMyFSGoojiCPOKPzJf3q0JwS1E2FwkgVNyUuYAVUDJfkKobqu3bRDJTX7qZ+A6Z0cCerlW8lagZVuRqUAdDibJHt3rflRkKVKarJserTA5aJiOUjFF8k3d/DXAj6aensyiYS94NqUqG2SFCicJH8+zv3UvGqF926pUcXYm2YdnpDJIVBa2WGv1CS7RqeJL1pbUoenSt0Vj8OGzb4WIGnwrX4owib+lfCSVjlGRbmadOQJAtWNCGZgZHkqnI0l+URM0E2ZPwRL1/AgI8RCnxUNOVTSyKkGSb+kflvgYYPnSfZyhKkaXlgWwEEeJeZiN9dwR1muPQE4YP2qg/LbEUGobiX5c5mOwEyFBiMlIsxrPQV9LObCLcTwVsh4+HgIXYFsfds+qzEhGibD3a/PgW7tjhY0IFUJsRicpRKURRhFRjA/Rk1wKx3eue7d4U3H+aCXZfJcSu+MnfGg2cvjPEv6Ad4/GhsCjcQ/wtSkb+kJXwwUBHd38wbIA7xsGc4ZNgFOXh01hQSuhO5/nlM6zdCVPRl4X5H4SPUa2pVQGGfWF+oQfxU6FAEOkFLirAsDYUOy+q5CvB/aF6ersKDENBiETcNhXWhZoilDMM4Yh3vWTN7c/gnSRBiGJ8WLT2vqbpFRj2L3qBAfaKjia/4DuYKENBTQpWX1g2oWx/Tc7wwrc6J7tvPvgJEqSgTvlF1LloC3V9FI7hdWqeLYRjA0KxL9hE/H05PeD1DO7oPvs7Q1mg1pTiDwDDWoeXEfkeOxX8Gf1tmG8Mu6rcJRPQAYChsFmDv/k1QngGsIj5xvDF5VoRtpISlsLfAjbCICX6AcRDhvvIEKZ2+FAboJhGS+BwOASEdZOvvxY6ZPi0Gyr436YdPqIvDDJMhWDK4TCNeJcA64RIJQzPdg8KrLPMd70loJDGNS8m+qWMp7yAGSD1NxeGzIDhjFcmB9pUMPcaQeBPVIahEB4+MPpLTr74BfDgyjAUFDle7v8T2wzSCjEUh+k+NiwsnCjEX6oOQ0Fhfu7S8JFufY8tQXUYCp7bPvod8dMQ9uAKMTzhRbXcDUZhOyYAHXGtEMOY94o/NmlElw302AoxrCkcNz7IhrWCiJ+oEsM7fiLuQm5jfho+gp5aJYaPnBDxOPlrxEkWOA0rxVCMaieqRlA0DPbUKjGsCVwSafFuN2RdkaBSDPn1xbvzveAY6sZJ96gUQz5uSpL0bz4TEeSU1irGkHdNUbKG4BOefeCVFpViyO/qv4e+hZUxMG0njeHpBQzDvctvyvBciFaImxrgLZY0hg1gptRneMyUYa3BCYyGgrGALSwyGEpSQFOBrBnyy4utuWjyqlR3v0KHYc8HBRH9wJohv39BmoLfDYiUZjOsQ7F/qDFDPmq69b35dEtQjDKLoTGMGQ64SUfWtQVvDqEHMqvFsMkbxEVtzptDaHZgtRg+cQYRzWsbniE0t6laDPnYPr4VVocZKbYiqsWwzhu/seC0SdI00lEthnzSzNZtm3jcn6B5ENViGPE+xqS25P4Czu9MY9iFwpphrcfxWQoMwZk/6T4NDPY+Ta0hMOQHqVOGxfulguvtCQzBeaKpMmQEAubbM/yVydCpDGeXQNiuD2UyzHUeGsPlPMxVlxrDpS49fnt4/D7N8fult0e/tjj+9WGua/wICmuGkjV+rnGaHz0grH0aSZwm11gb0C/FxJqhJNaWa7z0F4Kd0LNnKImX8glRTmPerz9g+L3fM3EW8yZxvvsWxnC5b5Hr3pMxXO49ifuHwGM5lWIo3T88qj3gS9ke8PHv4x9/Lsbx59Mcf05Unnlt0EyFC8tIlDyvLc/cxKIzFRS5iUJ+KWwiVikiLKSy7xZKOeYIL4NCo/qqHGEhzxs5y/M+h2L/ULd53sefq3805y2EM+ufR9aP/8zM8Z97+h+cXTv+84fVO0NqwjDtDKnksLrZOWAxU+EeBgu/NPUcsLOz3GVmKqSf5XZ1Hr9Mv5TfGuV20RzdqWC5tiDUnGHGnQqiNjW7F4NnODgBwnweZt2L4ehuk/J0qeRuE86mi/fT6K6DWx/fTH4uj2Hm/TQWdwxd7gY4+jk4GVygkhhq3DEk1grQjZvul52IkH1NpuIZatwTZX7Xl5hnVTxDrbu+RF2jK8SZMEIKZyi5r02yv2R6516t9sqLv2iG4i24sjv3arF4NZ+mOo1+cGqqaIaa9yZKigNp3X2Z4OJ7Ue2CGUruvpRfJSy5v1S7YEB4elOeLhW9X9XVhGZ30B7ijJXA8FL7DlrDe4QPUYZPI7lHmCovgxaFCMw9KYMh5C5ow/u8D1ACQ9h93mZ3sh+gBIawO9kN79X/QvEMoffqS2sjAApZFc4QXBtBWrsFEB7+mBTg/EbFczIZyupbZNXEeTOsUbLD/lJmYnnF/sdkoVnDR1KjhGXUKJHWmWH6oUVocC0dWaOnJaqN7DozlrWCHt1d0JptjA1rBVnWexKXw+bIODbQN6z3ZFmzq0+dUcxS4tKaXVqJlXZ11/pYWc4eBJQVk5ZoGe1SnZa1804JBZ3Jk4HSrMpINrXz7Osfdk9aljjLssF29Q//ghqWA7salrXaP9I6pMYFvp2jKa1D+g/kEUdfS7ZWxxWmqKgHDHT3FTWdqzBQFTWdwV2rbF1uqZIxqMv9P6itXoskq4yEYrllc4dSgngCrmqSQOagJuMBmMvvFPLqGXolZCXoSseph25sC5CZon+j6JFxJVj+QOb+lZFyrEaXyNctcDX6Bbne2k7GU3f91sapqjNWUaG1zENNXtu10dS2QKQqYEPXdg+Wm8Vk177YkXpG5FPQY5YE1RS9oEizMVTVrzGx9DyUFEmvqGLW3Z4qbuCC4JaiYi562G8XMRujtq+K/djOwT3WynK4CNlGt7MxQIoZuNWijgiKx/gP3+IN9JYJGJ5uVCPIw9abBwdoqkup4eAuPxenf6euh42R06VcV+6jvgP5Q0O3MAPh0FcO0G1/HOu5cKJuzEM0B47hkKY0SSbOW4xWaVsSyHc8Vvt3KfLbWolVHlp8wdIC9ijouPNyzjpBGj/sxgyKaErDU1/t+r2WC0H2W0ulAdy9TJxbuKg+ytiTIP71zG74RLNrP6uRkfUmegr+SR2piSAZeZmZKoFw9kKyGwAFfuFoemkT5KMPtHMCvJx/i/ik42fR245QL/eAZnSb3Y2tNQ7Iz0d9lvHjTxZoFGjF7LYIT3iaLcb33hCfdoaX3fRdsvPu5bBDfUV8ggPyNPcHbRHONcS4Y4mYT3uddmvQfOrXPwsZR2G//9QctNqdHvWZbnFdzObAq3MscD8BZCRgjAhjfkKl12j8ajR6CXGfMYLSzc93sIlGEoJDvKmiCpl0zfb5EcnMk3GN7VA142jEjz3k49ynI97oTkdLYLaBGx83uH8ugCNmz8VOQJ5j2hLHARAtlV+C7iZHjohuiornpaH+B+sZbCC2T/2Tp48NQXQ1cq5YERtdlaE/lbifew61DmJ4Xvb0ExFNV8zJaMWEbKZFb/xoIhysqLabKWeHCF0NKjU6eUTT+ZIQI5ZbdmQ5r6r0viG+2iwZjGXinC83V2W5LgaI4sHD2GMa0kwkx7zxwzT+G4THIYqn65eRR5MSEAgdriq2P6PkNB+j3uhl/VeSO0QYNwdvi/nteDRZJnUKlsvJaHw7X7wNmnEBOuU/5M5EKzM5sU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" name="Picture 3" descr="C:\Users\Yskak.Kulatay\Desktop\лого мон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15544"/>
            <a:ext cx="687590" cy="687590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44805" y="3993852"/>
            <a:ext cx="4111172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Century Gothic" panose="020B0502020202020204" pitchFamily="34" charset="0"/>
              </a:rPr>
              <a:t>На защиту дипломного проекта обучающийся готовит в электронном виде свою работу, которую будет представлять в режиме «демонстрация экрана».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32040" y="3121028"/>
            <a:ext cx="3960440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anose="020B0502020202020204" pitchFamily="34" charset="0"/>
              </a:rPr>
              <a:t>О</a:t>
            </a:r>
            <a:r>
              <a:rPr lang="ru-RU" sz="1100" dirty="0" err="1">
                <a:latin typeface="Century Gothic" panose="020B0502020202020204" pitchFamily="34" charset="0"/>
              </a:rPr>
              <a:t>бучающийся</a:t>
            </a:r>
            <a:r>
              <a:rPr lang="ru-RU" sz="1100" dirty="0">
                <a:latin typeface="Century Gothic" panose="020B0502020202020204" pitchFamily="34" charset="0"/>
              </a:rPr>
              <a:t> выбирает билет через экран. Технический </a:t>
            </a:r>
            <a:r>
              <a:rPr lang="ru-RU" sz="1100" dirty="0">
                <a:latin typeface="Century Gothic" panose="020B0502020202020204" pitchFamily="34" charset="0"/>
              </a:rPr>
              <a:t>секретарь в режиме демонстрации экрана показывает номер билета обучающемуся.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4805" y="4766158"/>
            <a:ext cx="4111172" cy="600164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Century Gothic" panose="020B0502020202020204" pitchFamily="34" charset="0"/>
              </a:rPr>
              <a:t>Защита дипломного проекта проходит в виде демонстрации презентации, в котором отражены тема проекта, общая характеристика и т.д.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4805" y="3109111"/>
            <a:ext cx="4111171" cy="76944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Century Gothic" panose="020B0502020202020204" pitchFamily="34" charset="0"/>
              </a:rPr>
              <a:t>Общее время на защиту одного </a:t>
            </a:r>
            <a:r>
              <a:rPr lang="kk-KZ" sz="1100" dirty="0">
                <a:latin typeface="Century Gothic" panose="020B0502020202020204" pitchFamily="34" charset="0"/>
              </a:rPr>
              <a:t>обучающегося</a:t>
            </a:r>
            <a:r>
              <a:rPr lang="ru-RU" sz="1100" dirty="0">
                <a:latin typeface="Century Gothic" panose="020B0502020202020204" pitchFamily="34" charset="0"/>
              </a:rPr>
              <a:t>, включая устное выступление и ответы на дополнительные вопросы, составляет не более 15 минут.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60506" y="1934631"/>
            <a:ext cx="3616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Защита дипломного проекта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285850" y="1934631"/>
            <a:ext cx="3379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Сдача итогового экзамена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4804" y="2337902"/>
            <a:ext cx="4111171" cy="64633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Century Gothic" panose="020B0502020202020204" pitchFamily="34" charset="0"/>
              </a:rPr>
              <a:t>Подключение </a:t>
            </a:r>
            <a:r>
              <a:rPr lang="kk-KZ" sz="1200" dirty="0">
                <a:latin typeface="Century Gothic" panose="020B0502020202020204" pitchFamily="34" charset="0"/>
              </a:rPr>
              <a:t>обучающихся</a:t>
            </a:r>
            <a:r>
              <a:rPr lang="ru-RU" sz="1200" dirty="0">
                <a:latin typeface="Century Gothic" panose="020B0502020202020204" pitchFamily="34" charset="0"/>
              </a:rPr>
              <a:t> и членов комиссии к видео сессии осуществляется за 1 час до начала защиты дипломных проектов.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932040" y="2338368"/>
            <a:ext cx="3960440" cy="646331"/>
          </a:xfrm>
          <a:prstGeom prst="rect">
            <a:avLst/>
          </a:prstGeom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200" dirty="0">
                <a:latin typeface="Century Gothic" panose="020B0502020202020204" pitchFamily="34" charset="0"/>
              </a:rPr>
              <a:t>О</a:t>
            </a:r>
            <a:r>
              <a:rPr lang="ru-RU" sz="1200" dirty="0" err="1">
                <a:latin typeface="Century Gothic" panose="020B0502020202020204" pitchFamily="34" charset="0"/>
              </a:rPr>
              <a:t>бучающийся</a:t>
            </a:r>
            <a:r>
              <a:rPr lang="ru-RU" sz="1200" dirty="0">
                <a:latin typeface="Century Gothic" panose="020B0502020202020204" pitchFamily="34" charset="0"/>
              </a:rPr>
              <a:t> перед сдачей экзамена/защиты дипломных проектов показывает на веб-камеру удостоверение личности.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932040" y="3993852"/>
            <a:ext cx="3960440" cy="600164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kk-KZ" sz="1100" dirty="0">
                <a:latin typeface="Century Gothic" panose="020B0502020202020204" pitchFamily="34" charset="0"/>
              </a:rPr>
              <a:t>О</a:t>
            </a:r>
            <a:r>
              <a:rPr lang="ru-RU" sz="1100" dirty="0" err="1">
                <a:latin typeface="Century Gothic" panose="020B0502020202020204" pitchFamily="34" charset="0"/>
              </a:rPr>
              <a:t>бучающийся</a:t>
            </a:r>
            <a:r>
              <a:rPr lang="ru-RU" sz="1100" dirty="0">
                <a:latin typeface="Century Gothic" panose="020B0502020202020204" pitchFamily="34" charset="0"/>
              </a:rPr>
              <a:t> готовится к ответу в течение установленного времени, в зависимости от специфики экзамена и других условий.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44804" y="5504666"/>
            <a:ext cx="4111172" cy="430887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Century Gothic" panose="020B0502020202020204" pitchFamily="34" charset="0"/>
              </a:rPr>
              <a:t>По окончании доклада зачитывается заключение руководителя дипломного проекта и рецензента.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955818" y="4766158"/>
            <a:ext cx="3936662" cy="769441"/>
          </a:xfrm>
          <a:prstGeom prst="rect">
            <a:avLst/>
          </a:prstGeom>
          <a:noFill/>
          <a:ln w="6350">
            <a:solidFill>
              <a:schemeClr val="bg1">
                <a:lumMod val="6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>
                <a:latin typeface="Century Gothic" panose="020B0502020202020204" pitchFamily="34" charset="0"/>
              </a:rPr>
              <a:t>После завершения подготовки ответа </a:t>
            </a:r>
            <a:r>
              <a:rPr lang="kk-KZ" sz="1100" dirty="0">
                <a:latin typeface="Century Gothic" panose="020B0502020202020204" pitchFamily="34" charset="0"/>
              </a:rPr>
              <a:t>о</a:t>
            </a:r>
            <a:r>
              <a:rPr lang="ru-RU" sz="1100" dirty="0" err="1">
                <a:latin typeface="Century Gothic" panose="020B0502020202020204" pitchFamily="34" charset="0"/>
              </a:rPr>
              <a:t>бучающийся</a:t>
            </a:r>
            <a:r>
              <a:rPr lang="ru-RU" sz="1100" dirty="0">
                <a:latin typeface="Century Gothic" panose="020B0502020202020204" pitchFamily="34" charset="0"/>
              </a:rPr>
              <a:t> показывает лист с ответом, а секретарь делает скриншот экрана, сохраняет ответы. </a:t>
            </a:r>
            <a:r>
              <a:rPr lang="kk-KZ" sz="1100" dirty="0">
                <a:latin typeface="Century Gothic" panose="020B0502020202020204" pitchFamily="34" charset="0"/>
              </a:rPr>
              <a:t>О</a:t>
            </a:r>
            <a:r>
              <a:rPr lang="ru-RU" sz="1100" dirty="0" err="1">
                <a:latin typeface="Century Gothic" panose="020B0502020202020204" pitchFamily="34" charset="0"/>
              </a:rPr>
              <a:t>бучающийся</a:t>
            </a:r>
            <a:r>
              <a:rPr lang="ru-RU" sz="1100" dirty="0">
                <a:latin typeface="Century Gothic" panose="020B0502020202020204" pitchFamily="34" charset="0"/>
              </a:rPr>
              <a:t> отвечает на вопросы</a:t>
            </a:r>
            <a:r>
              <a:rPr lang="kk-KZ" sz="1100" dirty="0">
                <a:latin typeface="Century Gothic" panose="020B0502020202020204" pitchFamily="34" charset="0"/>
              </a:rPr>
              <a:t> (</a:t>
            </a:r>
            <a:r>
              <a:rPr lang="ru-RU" sz="1100" dirty="0">
                <a:latin typeface="Century Gothic" panose="020B0502020202020204" pitchFamily="34" charset="0"/>
              </a:rPr>
              <a:t>осуществляется видеозапись</a:t>
            </a:r>
            <a:r>
              <a:rPr lang="kk-KZ" sz="1100" dirty="0">
                <a:latin typeface="Century Gothic" panose="020B0502020202020204" pitchFamily="34" charset="0"/>
              </a:rPr>
              <a:t>)</a:t>
            </a:r>
            <a:r>
              <a:rPr lang="ru-RU" sz="1100" dirty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132" y="2487975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713" y="3267722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633" y="4055908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767" y="4828214"/>
            <a:ext cx="484711" cy="476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8221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7824</TotalTime>
  <Words>532</Words>
  <Application>Microsoft Office PowerPoint</Application>
  <PresentationFormat>Экран (4:3)</PresentationFormat>
  <Paragraphs>63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реализации  поставленных задач  по итогам первого полугодия  и об основных задачах на второе полугодие 2016 года</dc:title>
  <dc:creator>Роза Шаяханова</dc:creator>
  <cp:lastModifiedBy>Пользователь</cp:lastModifiedBy>
  <cp:revision>346</cp:revision>
  <cp:lastPrinted>2020-04-20T08:11:24Z</cp:lastPrinted>
  <dcterms:modified xsi:type="dcterms:W3CDTF">2020-05-14T14:19:21Z</dcterms:modified>
</cp:coreProperties>
</file>